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1"/>
  </p:handoutMasterIdLst>
  <p:sldIdLst>
    <p:sldId id="256" r:id="rId2"/>
    <p:sldId id="264" r:id="rId3"/>
    <p:sldId id="257" r:id="rId4"/>
    <p:sldId id="265" r:id="rId5"/>
    <p:sldId id="258" r:id="rId6"/>
    <p:sldId id="266" r:id="rId7"/>
    <p:sldId id="267" r:id="rId8"/>
    <p:sldId id="263" r:id="rId9"/>
    <p:sldId id="262"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6" d="100"/>
          <a:sy n="76" d="100"/>
        </p:scale>
        <p:origin x="-3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C18C907A-C631-4CEB-8D97-9E49671DF1B8}" type="datetimeFigureOut">
              <a:rPr lang="en-US"/>
              <a:pPr>
                <a:defRPr/>
              </a:pPr>
              <a:t>10/19/2010</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54D99395-B32E-45B2-A1D9-04903FA3EED7}"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grpSp>
        <p:nvGrpSpPr>
          <p:cNvPr id="5" name="Group 1"/>
          <p:cNvGrpSpPr>
            <a:grpSpLocks/>
          </p:cNvGrpSpPr>
          <p:nvPr/>
        </p:nvGrpSpPr>
        <p:grpSpPr bwMode="auto">
          <a:xfrm>
            <a:off x="-3175" y="4953000"/>
            <a:ext cx="9147175" cy="1911350"/>
            <a:chOff x="-3765" y="4832896"/>
            <a:chExt cx="9147765" cy="2032192"/>
          </a:xfrm>
        </p:grpSpPr>
        <p:sp>
          <p:nvSpPr>
            <p:cNvPr id="6" name="Freeform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endParaRPr>
            </a:p>
          </p:txBody>
        </p:sp>
        <p:sp>
          <p:nvSpPr>
            <p:cNvPr id="7" name="Freeform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endParaRPr>
            </a:p>
          </p:txBody>
        </p:sp>
        <p:sp>
          <p:nvSpPr>
            <p:cNvPr id="8"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cxnSp>
          <p:nvCxnSpPr>
            <p:cNvPr id="10"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smtClean="0">
                <a:solidFill>
                  <a:srgbClr val="FFFFFF"/>
                </a:solidFill>
              </a:defRPr>
            </a:lvl1pPr>
            <a:extLst/>
          </a:lstStyle>
          <a:p>
            <a:pPr>
              <a:defRPr/>
            </a:pPr>
            <a:fld id="{5C5D9D92-1F54-40C1-AECE-AF5141838D00}" type="datetimeFigureOut">
              <a:rPr lang="en-US"/>
              <a:pPr>
                <a:defRPr/>
              </a:pPr>
              <a:t>10/19/2010</a:t>
            </a:fld>
            <a:endParaRPr lang="en-US" dirty="0"/>
          </a:p>
        </p:txBody>
      </p:sp>
      <p:sp>
        <p:nvSpPr>
          <p:cNvPr id="12" name="Footer Placeholder 18"/>
          <p:cNvSpPr>
            <a:spLocks noGrp="1"/>
          </p:cNvSpPr>
          <p:nvPr>
            <p:ph type="ftr" sz="quarter" idx="11"/>
          </p:nvPr>
        </p:nvSpPr>
        <p:spPr/>
        <p:txBody>
          <a:bodyPr/>
          <a:lstStyle>
            <a:lvl1pPr>
              <a:defRPr dirty="0">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smtClean="0">
                <a:solidFill>
                  <a:srgbClr val="FFFFFF"/>
                </a:solidFill>
              </a:defRPr>
            </a:lvl1pPr>
            <a:extLst/>
          </a:lstStyle>
          <a:p>
            <a:pPr>
              <a:defRPr/>
            </a:pPr>
            <a:fld id="{5625D319-3DEF-4607-8649-5B5953667401}"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C2AE089-F2FB-42BC-BDDF-DE245FF1FD69}" type="datetimeFigureOut">
              <a:rPr lang="en-US"/>
              <a:pPr>
                <a:defRPr/>
              </a:pPr>
              <a:t>10/19/2010</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A7C8FF02-F251-427A-AA32-77CD5CFEB13E}"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2470E3E-31A1-4993-9B91-E9525EF4E9E3}" type="datetimeFigureOut">
              <a:rPr lang="en-US"/>
              <a:pPr>
                <a:defRPr/>
              </a:pPr>
              <a:t>10/19/2010</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C86593F5-17DB-46D6-B0E4-4FE249075020}"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DDF625C6-2B87-4C11-9E60-C36DCFD680EA}" type="datetimeFigureOut">
              <a:rPr lang="en-US"/>
              <a:pPr>
                <a:defRPr/>
              </a:pPr>
              <a:t>10/19/2010</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F7894E43-799E-4BD4-8417-6537AD055829}"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dirty="0"/>
          </a:p>
        </p:txBody>
      </p:sp>
      <p:sp>
        <p:nvSpPr>
          <p:cNvPr id="5" name="Chevron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dirty="0"/>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AE45ABA1-7FD3-423C-9BB7-502A59F61DB8}" type="datetimeFigureOut">
              <a:rPr lang="en-US"/>
              <a:pPr>
                <a:defRPr/>
              </a:pPr>
              <a:t>10/19/2010</a:t>
            </a:fld>
            <a:endParaRPr lang="en-US" dirty="0"/>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0B2223D9-BBB8-4E47-860B-34427C45650F}"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468B2B93-376C-43C0-8F50-54BC674022D7}" type="datetimeFigureOut">
              <a:rPr lang="en-US"/>
              <a:pPr>
                <a:defRPr/>
              </a:pPr>
              <a:t>10/19/2010</a:t>
            </a:fld>
            <a:endParaRPr lang="en-US" dirty="0"/>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1090FFC6-B944-4509-9423-E1B9ECE4DD65}"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DE6D87D5-8C33-4318-A894-C88F3B3D17F1}" type="datetimeFigureOut">
              <a:rPr lang="en-US"/>
              <a:pPr>
                <a:defRPr/>
              </a:pPr>
              <a:t>10/19/2010</a:t>
            </a:fld>
            <a:endParaRPr lang="en-US" dirty="0"/>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E1FF5667-EA1C-42F1-A920-540F3A5EC7F5}"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F6C24BF7-D969-4350-BE2D-18A5113BF849}" type="datetimeFigureOut">
              <a:rPr lang="en-US"/>
              <a:pPr>
                <a:defRPr/>
              </a:pPr>
              <a:t>10/19/2010</a:t>
            </a:fld>
            <a:endParaRPr lang="en-US" dirty="0"/>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659A9C63-3737-4790-9CF7-05836491A97D}"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01882C38-3B1D-49DF-B4BF-B0122F6EA1A3}" type="datetimeFigureOut">
              <a:rPr lang="en-US"/>
              <a:pPr>
                <a:defRPr/>
              </a:pPr>
              <a:t>10/19/2010</a:t>
            </a:fld>
            <a:endParaRPr lang="en-US" dirty="0"/>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112F0A8D-71DC-464A-9F6F-E28C6FD9DEB9}"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7DDB1F74-2C4D-4117-9129-44254534B360}" type="datetimeFigureOut">
              <a:rPr lang="en-US"/>
              <a:pPr>
                <a:defRPr/>
              </a:pPr>
              <a:t>10/19/2010</a:t>
            </a:fld>
            <a:endParaRPr lang="en-US" dirty="0"/>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7CFEC4A6-C882-47A2-AC1D-A0E554EA0B09}"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7"/>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endParaRPr>
          </a:p>
        </p:txBody>
      </p:sp>
      <p:sp>
        <p:nvSpPr>
          <p:cNvPr id="6" name="Freeform 8"/>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endParaRPr>
          </a:p>
        </p:txBody>
      </p:sp>
      <p:sp>
        <p:nvSpPr>
          <p:cNvPr id="7" name="Right Triangle 9"/>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cxnSp>
        <p:nvCxnSpPr>
          <p:cNvPr id="8"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dirty="0"/>
          </a:p>
        </p:txBody>
      </p:sp>
      <p:sp>
        <p:nvSpPr>
          <p:cNvPr id="10" name="Chevron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dirty="0"/>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smtClean="0">
                <a:solidFill>
                  <a:schemeClr val="tx1"/>
                </a:solidFill>
              </a:defRPr>
            </a:lvl1pPr>
            <a:extLst/>
          </a:lstStyle>
          <a:p>
            <a:pPr>
              <a:defRPr/>
            </a:pPr>
            <a:fld id="{C83108F5-2D37-4BCF-A099-3D22A14A5614}" type="datetimeFigureOut">
              <a:rPr lang="en-US"/>
              <a:pPr>
                <a:defRPr/>
              </a:pPr>
              <a:t>10/19/2010</a:t>
            </a:fld>
            <a:endParaRPr lang="en-US" dirty="0"/>
          </a:p>
        </p:txBody>
      </p:sp>
      <p:sp>
        <p:nvSpPr>
          <p:cNvPr id="12" name="Footer Placeholder 5"/>
          <p:cNvSpPr>
            <a:spLocks noGrp="1"/>
          </p:cNvSpPr>
          <p:nvPr>
            <p:ph type="ftr" sz="quarter" idx="11"/>
          </p:nvPr>
        </p:nvSpPr>
        <p:spPr/>
        <p:txBody>
          <a:bodyPr/>
          <a:lstStyle>
            <a:lvl1pPr>
              <a:defRPr dirty="0">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smtClean="0">
                <a:solidFill>
                  <a:schemeClr val="tx1"/>
                </a:solidFill>
              </a:defRPr>
            </a:lvl1pPr>
            <a:extLst/>
          </a:lstStyle>
          <a:p>
            <a:pPr>
              <a:defRPr/>
            </a:pPr>
            <a:fld id="{EEB3582E-1A11-4626-A5DC-66DA43981B4A}"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smtClean="0">
                <a:solidFill>
                  <a:schemeClr val="tx1"/>
                </a:solidFill>
                <a:latin typeface="+mn-lt"/>
              </a:defRPr>
            </a:lvl1pPr>
            <a:extLst/>
          </a:lstStyle>
          <a:p>
            <a:pPr>
              <a:defRPr/>
            </a:pPr>
            <a:fld id="{7C14177E-D467-4E00-B7D3-69DAE451277F}" type="datetimeFigureOut">
              <a:rPr lang="en-US"/>
              <a:pPr>
                <a:defRPr/>
              </a:pPr>
              <a:t>10/19/2010</a:t>
            </a:fld>
            <a:endParaRPr lang="en-US" dirty="0"/>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dirty="0">
                <a:solidFill>
                  <a:schemeClr val="tx1"/>
                </a:solidFill>
                <a:latin typeface="+mn-lt"/>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smtClean="0">
                <a:solidFill>
                  <a:schemeClr val="tx1"/>
                </a:solidFill>
                <a:latin typeface="+mn-lt"/>
              </a:defRPr>
            </a:lvl1pPr>
            <a:extLst/>
          </a:lstStyle>
          <a:p>
            <a:pPr>
              <a:defRPr/>
            </a:pPr>
            <a:fld id="{ACD59210-1151-437D-B25E-81FB6292971B}"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4" r:id="rId4"/>
    <p:sldLayoutId id="2147483675" r:id="rId5"/>
    <p:sldLayoutId id="2147483676" r:id="rId6"/>
    <p:sldLayoutId id="2147483670" r:id="rId7"/>
    <p:sldLayoutId id="2147483677" r:id="rId8"/>
    <p:sldLayoutId id="2147483678" r:id="rId9"/>
    <p:sldLayoutId id="2147483669" r:id="rId10"/>
    <p:sldLayoutId id="2147483668" r:id="rId11"/>
  </p:sldLayoutIdLst>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hyperlink" Target="http://reading.ecb.org/temp/read/index.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fontAlgn="auto">
              <a:spcAft>
                <a:spcPts val="0"/>
              </a:spcAft>
              <a:defRPr/>
            </a:pPr>
            <a:r>
              <a:rPr lang="en-US" dirty="0" smtClean="0"/>
              <a:t>Using Shared Reading for Inferencing</a:t>
            </a:r>
            <a:endParaRPr lang="en-US" dirty="0"/>
          </a:p>
        </p:txBody>
      </p:sp>
      <p:sp>
        <p:nvSpPr>
          <p:cNvPr id="14338" name="Subtitle 2"/>
          <p:cNvSpPr>
            <a:spLocks noGrp="1"/>
          </p:cNvSpPr>
          <p:nvPr>
            <p:ph type="subTitle" idx="1"/>
          </p:nvPr>
        </p:nvSpPr>
        <p:spPr>
          <a:xfrm>
            <a:off x="685800" y="3611563"/>
            <a:ext cx="7772400" cy="1200150"/>
          </a:xfrm>
        </p:spPr>
        <p:txBody>
          <a:bodyPr/>
          <a:lstStyle/>
          <a:p>
            <a:pPr marR="0"/>
            <a:r>
              <a:rPr lang="en-US" smtClean="0"/>
              <a:t>Jessica Rhoades</a:t>
            </a:r>
          </a:p>
          <a:p>
            <a:pPr marR="0"/>
            <a:r>
              <a:rPr lang="en-US" smtClean="0"/>
              <a:t>EDU 318</a:t>
            </a:r>
          </a:p>
        </p:txBody>
      </p:sp>
      <p:pic>
        <p:nvPicPr>
          <p:cNvPr id="14339" name="Picture 2" descr="C:\Users\Jimmy\AppData\Local\Microsoft\Windows\Temporary Internet Files\Content.IE5\C6I8R7YC\MC900056935[1].wmf"/>
          <p:cNvPicPr>
            <a:picLocks noChangeAspect="1" noChangeArrowheads="1"/>
          </p:cNvPicPr>
          <p:nvPr/>
        </p:nvPicPr>
        <p:blipFill>
          <a:blip r:embed="rId2"/>
          <a:srcRect/>
          <a:stretch>
            <a:fillRect/>
          </a:stretch>
        </p:blipFill>
        <p:spPr bwMode="auto">
          <a:xfrm>
            <a:off x="68263" y="3200400"/>
            <a:ext cx="3948112"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Content Placeholder 1"/>
          <p:cNvSpPr>
            <a:spLocks noGrp="1"/>
          </p:cNvSpPr>
          <p:nvPr>
            <p:ph idx="1"/>
          </p:nvPr>
        </p:nvSpPr>
        <p:spPr/>
        <p:txBody>
          <a:bodyPr/>
          <a:lstStyle/>
          <a:p>
            <a:r>
              <a:rPr lang="en-US" smtClean="0"/>
              <a:t>Encourage the use of shared reading and think aloud strategies to encourage inferencing in emergent through proficient readers.</a:t>
            </a:r>
          </a:p>
          <a:p>
            <a:endParaRPr lang="en-US" smtClean="0"/>
          </a:p>
          <a:p>
            <a:r>
              <a:rPr lang="en-US" smtClean="0"/>
              <a:t>Strategies and resources that are essential to the inferencing process.</a:t>
            </a:r>
          </a:p>
        </p:txBody>
      </p:sp>
      <p:sp>
        <p:nvSpPr>
          <p:cNvPr id="3" name="Title 2"/>
          <p:cNvSpPr>
            <a:spLocks noGrp="1"/>
          </p:cNvSpPr>
          <p:nvPr>
            <p:ph type="title"/>
          </p:nvPr>
        </p:nvSpPr>
        <p:spPr/>
        <p:txBody>
          <a:bodyPr/>
          <a:lstStyle/>
          <a:p>
            <a:pPr algn="ctr" fontAlgn="auto">
              <a:spcAft>
                <a:spcPts val="0"/>
              </a:spcAft>
              <a:defRPr/>
            </a:pPr>
            <a:r>
              <a:rPr lang="en-US" dirty="0" smtClean="0"/>
              <a:t>Theme</a:t>
            </a:r>
            <a:endParaRPr lang="en-US" dirty="0"/>
          </a:p>
        </p:txBody>
      </p:sp>
      <p:pic>
        <p:nvPicPr>
          <p:cNvPr id="15363" name="Picture 2" descr="C:\Users\Jimmy\AppData\Local\Microsoft\Windows\Temporary Internet Files\Content.IE5\DO87PTZ3\MC900056680[1].wmf"/>
          <p:cNvPicPr>
            <a:picLocks noChangeAspect="1" noChangeArrowheads="1"/>
          </p:cNvPicPr>
          <p:nvPr/>
        </p:nvPicPr>
        <p:blipFill>
          <a:blip r:embed="rId2"/>
          <a:srcRect/>
          <a:stretch>
            <a:fillRect/>
          </a:stretch>
        </p:blipFill>
        <p:spPr bwMode="auto">
          <a:xfrm>
            <a:off x="7162800" y="4876800"/>
            <a:ext cx="1787525" cy="1687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Content Placeholder 1"/>
          <p:cNvSpPr>
            <a:spLocks noGrp="1"/>
          </p:cNvSpPr>
          <p:nvPr>
            <p:ph idx="1"/>
          </p:nvPr>
        </p:nvSpPr>
        <p:spPr/>
        <p:txBody>
          <a:bodyPr/>
          <a:lstStyle/>
          <a:p>
            <a:r>
              <a:rPr lang="en-US" sz="2400" smtClean="0"/>
              <a:t>Interactive read alouds with a think aloud process</a:t>
            </a:r>
            <a:r>
              <a:rPr lang="en-US" sz="2000" smtClean="0"/>
              <a:t>. </a:t>
            </a:r>
          </a:p>
          <a:p>
            <a:pPr lvl="1"/>
            <a:r>
              <a:rPr lang="en-US" sz="1800" smtClean="0"/>
              <a:t>Story Time, book clubs, and classroom readings.</a:t>
            </a:r>
          </a:p>
          <a:p>
            <a:pPr lvl="1"/>
            <a:endParaRPr lang="en-US" sz="1600" smtClean="0"/>
          </a:p>
          <a:p>
            <a:r>
              <a:rPr lang="en-US" sz="2000" smtClean="0"/>
              <a:t>When considering how to teach inferencing to further comprehension abilities, students need to see this modeled.</a:t>
            </a:r>
          </a:p>
          <a:p>
            <a:endParaRPr lang="en-US" sz="2000" smtClean="0"/>
          </a:p>
          <a:p>
            <a:r>
              <a:rPr lang="en-US" sz="2000" smtClean="0"/>
              <a:t>The teacher should offer his or her prediction or thoughts about the story and explain why they feel that way, pulling information from the text and illustrations.</a:t>
            </a:r>
          </a:p>
          <a:p>
            <a:endParaRPr lang="en-US" sz="2000" smtClean="0"/>
          </a:p>
          <a:p>
            <a:r>
              <a:rPr lang="en-US" sz="2000" smtClean="0"/>
              <a:t>Expert teachers should focus their modeling during shared reading on four categories: comprehension, vocabulary, text structures, and text features. </a:t>
            </a:r>
          </a:p>
          <a:p>
            <a:endParaRPr lang="en-US" smtClean="0"/>
          </a:p>
        </p:txBody>
      </p:sp>
      <p:sp>
        <p:nvSpPr>
          <p:cNvPr id="3" name="Title 2"/>
          <p:cNvSpPr>
            <a:spLocks noGrp="1"/>
          </p:cNvSpPr>
          <p:nvPr>
            <p:ph type="title"/>
          </p:nvPr>
        </p:nvSpPr>
        <p:spPr/>
        <p:txBody>
          <a:bodyPr/>
          <a:lstStyle/>
          <a:p>
            <a:pPr algn="ctr" fontAlgn="auto">
              <a:spcAft>
                <a:spcPts val="0"/>
              </a:spcAft>
              <a:defRPr/>
            </a:pPr>
            <a:r>
              <a:rPr lang="en-US" dirty="0" smtClean="0"/>
              <a:t>Fisher, Frey, &amp; Lapp (2008)</a:t>
            </a:r>
            <a:endParaRPr lang="en-US" dirty="0"/>
          </a:p>
        </p:txBody>
      </p:sp>
      <p:pic>
        <p:nvPicPr>
          <p:cNvPr id="16387" name="Picture 2" descr="C:\Users\Jimmy\AppData\Local\Microsoft\Windows\Temporary Internet Files\Content.IE5\QV71918V\MC900057315[1].wmf"/>
          <p:cNvPicPr>
            <a:picLocks noChangeAspect="1" noChangeArrowheads="1"/>
          </p:cNvPicPr>
          <p:nvPr/>
        </p:nvPicPr>
        <p:blipFill>
          <a:blip r:embed="rId2"/>
          <a:srcRect/>
          <a:stretch>
            <a:fillRect/>
          </a:stretch>
        </p:blipFill>
        <p:spPr bwMode="auto">
          <a:xfrm>
            <a:off x="7913688" y="5410200"/>
            <a:ext cx="1230312" cy="144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fontAlgn="auto">
              <a:spcAft>
                <a:spcPts val="0"/>
              </a:spcAft>
              <a:defRPr/>
            </a:pPr>
            <a:r>
              <a:rPr lang="en-US" dirty="0" smtClean="0"/>
              <a:t>Fisher, Frey, &amp; Lapp (2008) cont’</a:t>
            </a:r>
            <a:endParaRPr lang="en-US" dirty="0"/>
          </a:p>
        </p:txBody>
      </p:sp>
      <p:sp>
        <p:nvSpPr>
          <p:cNvPr id="2050" name="Text Box 2"/>
          <p:cNvSpPr txBox="1">
            <a:spLocks noChangeArrowheads="1"/>
          </p:cNvSpPr>
          <p:nvPr/>
        </p:nvSpPr>
        <p:spPr bwMode="auto">
          <a:xfrm>
            <a:off x="685800" y="1524000"/>
            <a:ext cx="7772400" cy="4038600"/>
          </a:xfrm>
          <a:prstGeom prst="rect">
            <a:avLst/>
          </a:prstGeom>
          <a:solidFill>
            <a:srgbClr val="FFFFFF"/>
          </a:solidFill>
          <a:ln w="9525">
            <a:solidFill>
              <a:srgbClr val="000000"/>
            </a:solidFill>
            <a:miter lim="800000"/>
            <a:headEnd/>
            <a:tailEnd/>
          </a:ln>
        </p:spPr>
        <p:txBody>
          <a:bodyPr/>
          <a:lstStyle/>
          <a:p>
            <a:pPr algn="ctr">
              <a:spcAft>
                <a:spcPts val="1000"/>
              </a:spcAft>
              <a:defRPr/>
            </a:pPr>
            <a:r>
              <a:rPr lang="en-US" b="1" u="sng" dirty="0">
                <a:solidFill>
                  <a:schemeClr val="accent1">
                    <a:lumMod val="75000"/>
                  </a:schemeClr>
                </a:solidFill>
                <a:latin typeface="Times New Roman" pitchFamily="18" charset="0"/>
                <a:cs typeface="Arial" pitchFamily="34" charset="0"/>
              </a:rPr>
              <a:t>Think Aloud Strategies</a:t>
            </a:r>
          </a:p>
          <a:p>
            <a:pPr lvl="1" algn="ctr">
              <a:spcAft>
                <a:spcPts val="1000"/>
              </a:spcAft>
              <a:buFont typeface="Symbol" pitchFamily="18" charset="2"/>
              <a:buChar char="·"/>
              <a:defRPr/>
            </a:pPr>
            <a:r>
              <a:rPr lang="en-US" sz="1600" dirty="0">
                <a:latin typeface="Times New Roman" pitchFamily="18" charset="0"/>
                <a:cs typeface="Arial" pitchFamily="34" charset="0"/>
              </a:rPr>
              <a:t>Activating background</a:t>
            </a:r>
          </a:p>
          <a:p>
            <a:pPr algn="ctr">
              <a:spcAft>
                <a:spcPts val="1000"/>
              </a:spcAft>
              <a:buFont typeface="Symbol" pitchFamily="18" charset="2"/>
              <a:buChar char="·"/>
              <a:defRPr/>
            </a:pPr>
            <a:r>
              <a:rPr lang="en-US" sz="1600" dirty="0">
                <a:latin typeface="Times New Roman" pitchFamily="18" charset="0"/>
                <a:cs typeface="Arial" pitchFamily="34" charset="0"/>
              </a:rPr>
              <a:t>Summarizing</a:t>
            </a:r>
          </a:p>
          <a:p>
            <a:pPr algn="ctr">
              <a:spcAft>
                <a:spcPts val="1000"/>
              </a:spcAft>
              <a:buFont typeface="Symbol" pitchFamily="18" charset="2"/>
              <a:buChar char="·"/>
              <a:defRPr/>
            </a:pPr>
            <a:r>
              <a:rPr lang="en-US" sz="1600" dirty="0">
                <a:latin typeface="Times New Roman" pitchFamily="18" charset="0"/>
                <a:cs typeface="Arial" pitchFamily="34" charset="0"/>
              </a:rPr>
              <a:t>Predicting</a:t>
            </a:r>
          </a:p>
          <a:p>
            <a:pPr algn="ctr">
              <a:spcAft>
                <a:spcPts val="1000"/>
              </a:spcAft>
              <a:buFont typeface="Symbol" pitchFamily="18" charset="2"/>
              <a:buChar char="·"/>
              <a:defRPr/>
            </a:pPr>
            <a:r>
              <a:rPr lang="en-US" sz="1600" dirty="0">
                <a:latin typeface="Times New Roman" pitchFamily="18" charset="0"/>
                <a:cs typeface="Arial" pitchFamily="34" charset="0"/>
              </a:rPr>
              <a:t>Clarifying</a:t>
            </a:r>
          </a:p>
          <a:p>
            <a:pPr algn="ctr">
              <a:spcAft>
                <a:spcPts val="1000"/>
              </a:spcAft>
              <a:buFont typeface="Symbol" pitchFamily="18" charset="2"/>
              <a:buChar char="·"/>
              <a:defRPr/>
            </a:pPr>
            <a:r>
              <a:rPr lang="en-US" sz="1600" dirty="0">
                <a:latin typeface="Times New Roman" pitchFamily="18" charset="0"/>
                <a:cs typeface="Arial" pitchFamily="34" charset="0"/>
              </a:rPr>
              <a:t>Questioning</a:t>
            </a:r>
          </a:p>
          <a:p>
            <a:pPr algn="ctr">
              <a:spcAft>
                <a:spcPts val="1000"/>
              </a:spcAft>
              <a:buFont typeface="Symbol" pitchFamily="18" charset="2"/>
              <a:buChar char="·"/>
              <a:defRPr/>
            </a:pPr>
            <a:r>
              <a:rPr lang="en-US" sz="1600" dirty="0">
                <a:latin typeface="Times New Roman" pitchFamily="18" charset="0"/>
                <a:cs typeface="Arial" pitchFamily="34" charset="0"/>
              </a:rPr>
              <a:t>Visualizing</a:t>
            </a:r>
          </a:p>
          <a:p>
            <a:pPr algn="ctr">
              <a:spcAft>
                <a:spcPts val="1000"/>
              </a:spcAft>
              <a:buFont typeface="Symbol" pitchFamily="18" charset="2"/>
              <a:buChar char="·"/>
              <a:defRPr/>
            </a:pPr>
            <a:r>
              <a:rPr lang="en-US" sz="1600" dirty="0">
                <a:latin typeface="Times New Roman" pitchFamily="18" charset="0"/>
                <a:cs typeface="Arial" pitchFamily="34" charset="0"/>
              </a:rPr>
              <a:t>Monitoring</a:t>
            </a:r>
          </a:p>
          <a:p>
            <a:pPr algn="ctr">
              <a:spcAft>
                <a:spcPts val="1000"/>
              </a:spcAft>
              <a:buFont typeface="Symbol" pitchFamily="18" charset="2"/>
              <a:buChar char="·"/>
              <a:defRPr/>
            </a:pPr>
            <a:r>
              <a:rPr lang="en-US" sz="1600" dirty="0">
                <a:latin typeface="Times New Roman" pitchFamily="18" charset="0"/>
                <a:cs typeface="Arial" pitchFamily="34" charset="0"/>
              </a:rPr>
              <a:t>Synthesizing</a:t>
            </a:r>
          </a:p>
          <a:p>
            <a:pPr algn="ctr">
              <a:spcAft>
                <a:spcPts val="1000"/>
              </a:spcAft>
              <a:buFont typeface="Symbol" pitchFamily="18" charset="2"/>
              <a:buChar char="·"/>
              <a:defRPr/>
            </a:pPr>
            <a:r>
              <a:rPr lang="en-US" sz="1600" dirty="0">
                <a:latin typeface="Times New Roman" pitchFamily="18" charset="0"/>
                <a:cs typeface="Arial" pitchFamily="34" charset="0"/>
              </a:rPr>
              <a:t>Evaluating</a:t>
            </a:r>
          </a:p>
          <a:p>
            <a:pPr algn="ctr">
              <a:spcAft>
                <a:spcPts val="1000"/>
              </a:spcAft>
              <a:buFont typeface="Symbol" pitchFamily="18" charset="2"/>
              <a:buChar char="·"/>
              <a:defRPr/>
            </a:pPr>
            <a:r>
              <a:rPr lang="en-US" sz="1600" dirty="0">
                <a:latin typeface="Times New Roman" pitchFamily="18" charset="0"/>
                <a:cs typeface="Arial" pitchFamily="34" charset="0"/>
              </a:rPr>
              <a:t>Connecting</a:t>
            </a:r>
          </a:p>
        </p:txBody>
      </p:sp>
      <p:pic>
        <p:nvPicPr>
          <p:cNvPr id="17411" name="Picture 3" descr="C:\Users\Jimmy\AppData\Local\Microsoft\Windows\Temporary Internet Files\Content.IE5\DO87PTZ3\MC900304315[1].wmf"/>
          <p:cNvPicPr>
            <a:picLocks noChangeAspect="1" noChangeArrowheads="1"/>
          </p:cNvPicPr>
          <p:nvPr/>
        </p:nvPicPr>
        <p:blipFill>
          <a:blip r:embed="rId2"/>
          <a:srcRect/>
          <a:stretch>
            <a:fillRect/>
          </a:stretch>
        </p:blipFill>
        <p:spPr bwMode="auto">
          <a:xfrm>
            <a:off x="7467600" y="4724400"/>
            <a:ext cx="1444625" cy="1825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365760" indent="-256032" fontAlgn="auto">
              <a:spcAft>
                <a:spcPts val="0"/>
              </a:spcAft>
              <a:buFont typeface="Wingdings 3"/>
              <a:buChar char=""/>
              <a:defRPr/>
            </a:pPr>
            <a:r>
              <a:rPr lang="en-US" dirty="0" smtClean="0"/>
              <a:t> </a:t>
            </a:r>
            <a:r>
              <a:rPr lang="en-US" sz="3000" dirty="0" smtClean="0"/>
              <a:t>What is Inferencing?</a:t>
            </a:r>
          </a:p>
          <a:p>
            <a:pPr marL="621792" lvl="1" fontAlgn="auto">
              <a:spcBef>
                <a:spcPts val="324"/>
              </a:spcBef>
              <a:spcAft>
                <a:spcPts val="0"/>
              </a:spcAft>
              <a:buFont typeface="Verdana"/>
              <a:buChar char="◦"/>
              <a:defRPr/>
            </a:pPr>
            <a:r>
              <a:rPr lang="en-US" sz="2000" dirty="0" smtClean="0"/>
              <a:t>“Strategic process of generating assumptions, making predictions, and coming to conclusions based upon given information in text and illustrations”</a:t>
            </a:r>
            <a:endParaRPr lang="en-US" sz="1600" dirty="0" smtClean="0"/>
          </a:p>
          <a:p>
            <a:pPr marL="365760" indent="-256032" fontAlgn="auto">
              <a:spcAft>
                <a:spcPts val="0"/>
              </a:spcAft>
              <a:buFont typeface="Wingdings 3"/>
              <a:buChar char=""/>
              <a:defRPr/>
            </a:pPr>
            <a:endParaRPr lang="en-US" sz="2400" dirty="0" smtClean="0"/>
          </a:p>
          <a:p>
            <a:pPr marL="365760" indent="-256032" fontAlgn="auto">
              <a:spcAft>
                <a:spcPts val="0"/>
              </a:spcAft>
              <a:buFont typeface="Wingdings 3"/>
              <a:buChar char=""/>
              <a:defRPr/>
            </a:pPr>
            <a:r>
              <a:rPr lang="en-US" sz="3200" dirty="0" smtClean="0"/>
              <a:t>“</a:t>
            </a:r>
            <a:r>
              <a:rPr lang="en-US" sz="3000" dirty="0" smtClean="0"/>
              <a:t>How Do You Know” strategy</a:t>
            </a:r>
            <a:r>
              <a:rPr lang="en-US" sz="3200" dirty="0" smtClean="0"/>
              <a:t>	</a:t>
            </a:r>
          </a:p>
          <a:p>
            <a:pPr marL="621792" lvl="1" fontAlgn="auto">
              <a:spcBef>
                <a:spcPts val="324"/>
              </a:spcBef>
              <a:spcAft>
                <a:spcPts val="0"/>
              </a:spcAft>
              <a:buFont typeface="Verdana"/>
              <a:buChar char="◦"/>
              <a:defRPr/>
            </a:pPr>
            <a:r>
              <a:rPr lang="en-US" sz="2000" dirty="0" smtClean="0"/>
              <a:t>Ask students to make a prediction and encourage them to prove why they chose it.</a:t>
            </a:r>
          </a:p>
          <a:p>
            <a:pPr marL="621792" lvl="1" fontAlgn="auto">
              <a:spcBef>
                <a:spcPts val="324"/>
              </a:spcBef>
              <a:spcAft>
                <a:spcPts val="0"/>
              </a:spcAft>
              <a:buFont typeface="Verdana"/>
              <a:buChar char="◦"/>
              <a:defRPr/>
            </a:pPr>
            <a:endParaRPr lang="en-US" sz="2000" dirty="0" smtClean="0"/>
          </a:p>
          <a:p>
            <a:pPr marL="365760" indent="-256032" fontAlgn="auto">
              <a:spcAft>
                <a:spcPts val="0"/>
              </a:spcAft>
              <a:buFont typeface="Wingdings 3"/>
              <a:buChar char=""/>
              <a:defRPr/>
            </a:pPr>
            <a:r>
              <a:rPr lang="en-US" sz="2600" dirty="0" smtClean="0"/>
              <a:t>Helping emergent readers focus their attention on important information that is explicitly stated in storybooks and depicted in their illustrations.</a:t>
            </a:r>
          </a:p>
          <a:p>
            <a:pPr marL="621792" lvl="1" fontAlgn="auto">
              <a:spcBef>
                <a:spcPts val="324"/>
              </a:spcBef>
              <a:spcAft>
                <a:spcPts val="0"/>
              </a:spcAft>
              <a:buFont typeface="Verdana"/>
              <a:buChar char="◦"/>
              <a:defRPr/>
            </a:pPr>
            <a:endParaRPr lang="en-US" sz="2000" dirty="0" smtClean="0"/>
          </a:p>
          <a:p>
            <a:pPr marL="365760" indent="-256032" fontAlgn="auto">
              <a:spcAft>
                <a:spcPts val="0"/>
              </a:spcAft>
              <a:buFont typeface="Wingdings 3"/>
              <a:buChar char=""/>
              <a:defRPr/>
            </a:pPr>
            <a:endParaRPr lang="en-US" sz="3200" dirty="0" smtClean="0"/>
          </a:p>
        </p:txBody>
      </p:sp>
      <p:sp>
        <p:nvSpPr>
          <p:cNvPr id="3" name="Title 2"/>
          <p:cNvSpPr>
            <a:spLocks noGrp="1"/>
          </p:cNvSpPr>
          <p:nvPr>
            <p:ph type="title"/>
          </p:nvPr>
        </p:nvSpPr>
        <p:spPr/>
        <p:txBody>
          <a:bodyPr/>
          <a:lstStyle/>
          <a:p>
            <a:pPr algn="ctr" fontAlgn="auto">
              <a:spcAft>
                <a:spcPts val="0"/>
              </a:spcAft>
              <a:defRPr/>
            </a:pPr>
            <a:r>
              <a:rPr lang="en-US" dirty="0" smtClean="0"/>
              <a:t>Richards &amp; Anderson (2003)</a:t>
            </a:r>
            <a:endParaRPr lang="en-US" dirty="0"/>
          </a:p>
        </p:txBody>
      </p:sp>
      <p:pic>
        <p:nvPicPr>
          <p:cNvPr id="18435" name="Picture 2" descr="C:\Users\Jimmy\AppData\Local\Microsoft\Windows\Temporary Internet Files\Content.IE5\5G3EW40V\MC900384172[1].wmf"/>
          <p:cNvPicPr>
            <a:picLocks noChangeAspect="1" noChangeArrowheads="1"/>
          </p:cNvPicPr>
          <p:nvPr/>
        </p:nvPicPr>
        <p:blipFill>
          <a:blip r:embed="rId2"/>
          <a:srcRect/>
          <a:stretch>
            <a:fillRect/>
          </a:stretch>
        </p:blipFill>
        <p:spPr bwMode="auto">
          <a:xfrm>
            <a:off x="7924800" y="5410200"/>
            <a:ext cx="1219200" cy="144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365760" indent="-256032" fontAlgn="auto">
              <a:spcAft>
                <a:spcPts val="0"/>
              </a:spcAft>
              <a:buFont typeface="Wingdings 3"/>
              <a:buChar char=""/>
              <a:defRPr/>
            </a:pPr>
            <a:r>
              <a:rPr lang="en-US" dirty="0" smtClean="0"/>
              <a:t> </a:t>
            </a:r>
            <a:r>
              <a:rPr lang="en-US" sz="2400" dirty="0" smtClean="0"/>
              <a:t>Indicates how natural the inferencing process during story time can be and how beneficial it can be for children at the preschool level. </a:t>
            </a:r>
          </a:p>
          <a:p>
            <a:pPr marL="365760" indent="-256032" fontAlgn="auto">
              <a:spcAft>
                <a:spcPts val="0"/>
              </a:spcAft>
              <a:buFont typeface="Wingdings 3"/>
              <a:buChar char=""/>
              <a:defRPr/>
            </a:pPr>
            <a:endParaRPr lang="en-US" sz="2400" dirty="0" smtClean="0"/>
          </a:p>
          <a:p>
            <a:pPr marL="365760" indent="-256032" fontAlgn="auto">
              <a:spcAft>
                <a:spcPts val="0"/>
              </a:spcAft>
              <a:buFont typeface="Wingdings 3"/>
              <a:buChar char=""/>
              <a:defRPr/>
            </a:pPr>
            <a:r>
              <a:rPr lang="en-US" sz="2400" dirty="0" smtClean="0"/>
              <a:t>Skills necessary for reading can be found as early as age four and if those skills aren’t encouraged than it is likely the child will be behind, and in often times, stay behind.</a:t>
            </a:r>
          </a:p>
          <a:p>
            <a:pPr marL="365760" indent="-256032" fontAlgn="auto">
              <a:spcAft>
                <a:spcPts val="0"/>
              </a:spcAft>
              <a:buFont typeface="Wingdings 3"/>
              <a:buChar char=""/>
              <a:defRPr/>
            </a:pPr>
            <a:endParaRPr lang="en-US" sz="2400" dirty="0" smtClean="0"/>
          </a:p>
          <a:p>
            <a:pPr marL="365760" indent="-256032" fontAlgn="auto">
              <a:spcAft>
                <a:spcPts val="0"/>
              </a:spcAft>
              <a:buFont typeface="Wingdings 3"/>
              <a:buChar char=""/>
              <a:defRPr/>
            </a:pPr>
            <a:r>
              <a:rPr lang="en-US" sz="2400" dirty="0" smtClean="0"/>
              <a:t>Encourage story time in families with “children at risk for later reading comprehension, language disorders, lower ses, and non-native English speakers</a:t>
            </a:r>
          </a:p>
          <a:p>
            <a:pPr marL="365760" indent="-256032" fontAlgn="auto">
              <a:spcAft>
                <a:spcPts val="0"/>
              </a:spcAft>
              <a:buFont typeface="Wingdings 3"/>
              <a:buChar char=""/>
              <a:defRPr/>
            </a:pPr>
            <a:endParaRPr lang="en-US" sz="2400" dirty="0" smtClean="0"/>
          </a:p>
          <a:p>
            <a:pPr marL="365760" indent="-256032" fontAlgn="auto">
              <a:spcAft>
                <a:spcPts val="0"/>
              </a:spcAft>
              <a:buFont typeface="Wingdings 3"/>
              <a:buChar char=""/>
              <a:defRPr/>
            </a:pPr>
            <a:endParaRPr lang="en-US" sz="2400" dirty="0"/>
          </a:p>
        </p:txBody>
      </p:sp>
      <p:sp>
        <p:nvSpPr>
          <p:cNvPr id="3" name="Title 2"/>
          <p:cNvSpPr>
            <a:spLocks noGrp="1"/>
          </p:cNvSpPr>
          <p:nvPr>
            <p:ph type="title"/>
          </p:nvPr>
        </p:nvSpPr>
        <p:spPr/>
        <p:txBody>
          <a:bodyPr/>
          <a:lstStyle/>
          <a:p>
            <a:pPr algn="ctr" fontAlgn="auto">
              <a:spcAft>
                <a:spcPts val="0"/>
              </a:spcAft>
              <a:defRPr/>
            </a:pPr>
            <a:r>
              <a:rPr lang="en-US" dirty="0" smtClean="0"/>
              <a:t>Van Kleeck (2008)</a:t>
            </a:r>
            <a:endParaRPr lang="en-US" dirty="0"/>
          </a:p>
        </p:txBody>
      </p:sp>
      <p:pic>
        <p:nvPicPr>
          <p:cNvPr id="19459" name="Picture 2" descr="C:\Users\Jimmy\AppData\Local\Microsoft\Windows\Temporary Internet Files\Content.IE5\GKIHSQ80\MC900435041[1].wmf"/>
          <p:cNvPicPr>
            <a:picLocks noChangeAspect="1" noChangeArrowheads="1"/>
          </p:cNvPicPr>
          <p:nvPr/>
        </p:nvPicPr>
        <p:blipFill>
          <a:blip r:embed="rId2"/>
          <a:srcRect/>
          <a:stretch>
            <a:fillRect/>
          </a:stretch>
        </p:blipFill>
        <p:spPr bwMode="auto">
          <a:xfrm>
            <a:off x="7620000" y="5407025"/>
            <a:ext cx="1524000" cy="1450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 Box 2"/>
          <p:cNvSpPr txBox="1">
            <a:spLocks noChangeArrowheads="1"/>
          </p:cNvSpPr>
          <p:nvPr/>
        </p:nvSpPr>
        <p:spPr bwMode="auto">
          <a:xfrm>
            <a:off x="3429000" y="1447800"/>
            <a:ext cx="1744663" cy="347663"/>
          </a:xfrm>
          <a:prstGeom prst="rect">
            <a:avLst/>
          </a:prstGeom>
          <a:solidFill>
            <a:srgbClr val="FFFFFF"/>
          </a:solidFill>
          <a:ln w="9525">
            <a:solidFill>
              <a:srgbClr val="000000"/>
            </a:solidFill>
            <a:miter lim="800000"/>
            <a:headEnd/>
            <a:tailEnd/>
          </a:ln>
        </p:spPr>
        <p:txBody>
          <a:bodyPr/>
          <a:lstStyle/>
          <a:p>
            <a:pPr algn="ctr">
              <a:spcAft>
                <a:spcPts val="1000"/>
              </a:spcAft>
            </a:pPr>
            <a:r>
              <a:rPr lang="en-US" sz="1100">
                <a:latin typeface="Calibri" pitchFamily="34" charset="0"/>
                <a:cs typeface="Arial" charset="0"/>
              </a:rPr>
              <a:t>Shared Reading</a:t>
            </a:r>
            <a:endParaRPr lang="en-US">
              <a:cs typeface="Arial" charset="0"/>
            </a:endParaRPr>
          </a:p>
        </p:txBody>
      </p:sp>
      <p:sp>
        <p:nvSpPr>
          <p:cNvPr id="20482" name="Text Box 3"/>
          <p:cNvSpPr txBox="1">
            <a:spLocks noChangeArrowheads="1"/>
          </p:cNvSpPr>
          <p:nvPr/>
        </p:nvSpPr>
        <p:spPr bwMode="auto">
          <a:xfrm>
            <a:off x="3543300" y="2001838"/>
            <a:ext cx="1419225" cy="481012"/>
          </a:xfrm>
          <a:prstGeom prst="rect">
            <a:avLst/>
          </a:prstGeom>
          <a:solidFill>
            <a:srgbClr val="FFFFFF"/>
          </a:solidFill>
          <a:ln w="9525">
            <a:solidFill>
              <a:srgbClr val="000000"/>
            </a:solidFill>
            <a:miter lim="800000"/>
            <a:headEnd/>
            <a:tailEnd/>
          </a:ln>
        </p:spPr>
        <p:txBody>
          <a:bodyPr/>
          <a:lstStyle/>
          <a:p>
            <a:pPr algn="ctr">
              <a:spcAft>
                <a:spcPts val="1000"/>
              </a:spcAft>
            </a:pPr>
            <a:r>
              <a:rPr lang="en-US" sz="1100">
                <a:latin typeface="Calibri" pitchFamily="34" charset="0"/>
                <a:cs typeface="Arial" charset="0"/>
              </a:rPr>
              <a:t>Inferencing Strategies</a:t>
            </a:r>
            <a:endParaRPr lang="en-US">
              <a:cs typeface="Arial" charset="0"/>
            </a:endParaRPr>
          </a:p>
        </p:txBody>
      </p:sp>
      <p:sp>
        <p:nvSpPr>
          <p:cNvPr id="20483" name="Text Box 4"/>
          <p:cNvSpPr txBox="1">
            <a:spLocks noChangeArrowheads="1"/>
          </p:cNvSpPr>
          <p:nvPr/>
        </p:nvSpPr>
        <p:spPr bwMode="auto">
          <a:xfrm>
            <a:off x="1243013" y="2911475"/>
            <a:ext cx="1395412" cy="333375"/>
          </a:xfrm>
          <a:prstGeom prst="rect">
            <a:avLst/>
          </a:prstGeom>
          <a:solidFill>
            <a:srgbClr val="FFFFFF"/>
          </a:solidFill>
          <a:ln w="9525">
            <a:solidFill>
              <a:srgbClr val="000000"/>
            </a:solidFill>
            <a:miter lim="800000"/>
            <a:headEnd/>
            <a:tailEnd/>
          </a:ln>
        </p:spPr>
        <p:txBody>
          <a:bodyPr/>
          <a:lstStyle/>
          <a:p>
            <a:pPr algn="ctr">
              <a:spcAft>
                <a:spcPts val="1000"/>
              </a:spcAft>
            </a:pPr>
            <a:r>
              <a:rPr lang="en-US" sz="1100">
                <a:latin typeface="Calibri" pitchFamily="34" charset="0"/>
                <a:cs typeface="Arial" charset="0"/>
              </a:rPr>
              <a:t>Emergent Readers</a:t>
            </a:r>
            <a:endParaRPr lang="en-US">
              <a:cs typeface="Arial" charset="0"/>
            </a:endParaRPr>
          </a:p>
        </p:txBody>
      </p:sp>
      <p:sp>
        <p:nvSpPr>
          <p:cNvPr id="20484" name="Text Box 5"/>
          <p:cNvSpPr txBox="1">
            <a:spLocks noChangeArrowheads="1"/>
          </p:cNvSpPr>
          <p:nvPr/>
        </p:nvSpPr>
        <p:spPr bwMode="auto">
          <a:xfrm>
            <a:off x="1504950" y="4059238"/>
            <a:ext cx="914400" cy="914400"/>
          </a:xfrm>
          <a:prstGeom prst="rect">
            <a:avLst/>
          </a:prstGeom>
          <a:solidFill>
            <a:srgbClr val="FFFFFF"/>
          </a:solidFill>
          <a:ln w="9525">
            <a:solidFill>
              <a:srgbClr val="000000"/>
            </a:solidFill>
            <a:miter lim="800000"/>
            <a:headEnd/>
            <a:tailEnd/>
          </a:ln>
        </p:spPr>
        <p:txBody>
          <a:bodyPr/>
          <a:lstStyle/>
          <a:p>
            <a:pPr>
              <a:spcAft>
                <a:spcPts val="1000"/>
              </a:spcAft>
            </a:pPr>
            <a:r>
              <a:rPr lang="en-US" sz="1100">
                <a:latin typeface="Calibri" pitchFamily="34" charset="0"/>
                <a:cs typeface="Arial" charset="0"/>
              </a:rPr>
              <a:t>Story Time via library, classroom or home.</a:t>
            </a:r>
            <a:endParaRPr lang="en-US">
              <a:cs typeface="Arial" charset="0"/>
            </a:endParaRPr>
          </a:p>
        </p:txBody>
      </p:sp>
      <p:sp>
        <p:nvSpPr>
          <p:cNvPr id="20485" name="Text Box 6"/>
          <p:cNvSpPr txBox="1">
            <a:spLocks noChangeArrowheads="1"/>
          </p:cNvSpPr>
          <p:nvPr/>
        </p:nvSpPr>
        <p:spPr bwMode="auto">
          <a:xfrm>
            <a:off x="1176338" y="3416300"/>
            <a:ext cx="1557337" cy="517525"/>
          </a:xfrm>
          <a:prstGeom prst="rect">
            <a:avLst/>
          </a:prstGeom>
          <a:solidFill>
            <a:srgbClr val="FFFFFF"/>
          </a:solidFill>
          <a:ln w="9525">
            <a:solidFill>
              <a:srgbClr val="000000"/>
            </a:solidFill>
            <a:miter lim="800000"/>
            <a:headEnd/>
            <a:tailEnd/>
          </a:ln>
        </p:spPr>
        <p:txBody>
          <a:bodyPr/>
          <a:lstStyle/>
          <a:p>
            <a:pPr algn="ctr">
              <a:spcAft>
                <a:spcPts val="1000"/>
              </a:spcAft>
            </a:pPr>
            <a:r>
              <a:rPr lang="en-US" sz="1100">
                <a:latin typeface="Calibri" pitchFamily="34" charset="0"/>
                <a:cs typeface="Arial" charset="0"/>
              </a:rPr>
              <a:t>Model Inferencing Strategies</a:t>
            </a:r>
            <a:endParaRPr lang="en-US">
              <a:cs typeface="Arial" charset="0"/>
            </a:endParaRPr>
          </a:p>
        </p:txBody>
      </p:sp>
      <p:sp>
        <p:nvSpPr>
          <p:cNvPr id="20486" name="Text Box 7"/>
          <p:cNvSpPr txBox="1">
            <a:spLocks noChangeArrowheads="1"/>
          </p:cNvSpPr>
          <p:nvPr/>
        </p:nvSpPr>
        <p:spPr bwMode="auto">
          <a:xfrm>
            <a:off x="850900" y="5127625"/>
            <a:ext cx="2366963" cy="739775"/>
          </a:xfrm>
          <a:prstGeom prst="rect">
            <a:avLst/>
          </a:prstGeom>
          <a:solidFill>
            <a:srgbClr val="FFFFFF"/>
          </a:solidFill>
          <a:ln w="9525">
            <a:solidFill>
              <a:srgbClr val="000000"/>
            </a:solidFill>
            <a:miter lim="800000"/>
            <a:headEnd/>
            <a:tailEnd/>
          </a:ln>
        </p:spPr>
        <p:txBody>
          <a:bodyPr>
            <a:spAutoFit/>
          </a:bodyPr>
          <a:lstStyle/>
          <a:p>
            <a:pPr algn="ctr">
              <a:spcAft>
                <a:spcPts val="1000"/>
              </a:spcAft>
            </a:pPr>
            <a:r>
              <a:rPr lang="en-US" sz="1100">
                <a:latin typeface="Calibri" pitchFamily="34" charset="0"/>
                <a:cs typeface="Arial" charset="0"/>
              </a:rPr>
              <a:t>Encourage students to make connections to the text or illustrations. Make predictions.</a:t>
            </a:r>
            <a:endParaRPr lang="en-US">
              <a:cs typeface="Arial" charset="0"/>
            </a:endParaRPr>
          </a:p>
        </p:txBody>
      </p:sp>
      <p:sp>
        <p:nvSpPr>
          <p:cNvPr id="20487" name="Text Box 8"/>
          <p:cNvSpPr txBox="1">
            <a:spLocks noChangeArrowheads="1"/>
          </p:cNvSpPr>
          <p:nvPr/>
        </p:nvSpPr>
        <p:spPr bwMode="auto">
          <a:xfrm>
            <a:off x="5746750" y="2987675"/>
            <a:ext cx="1644650" cy="312738"/>
          </a:xfrm>
          <a:prstGeom prst="rect">
            <a:avLst/>
          </a:prstGeom>
          <a:solidFill>
            <a:srgbClr val="FFFFFF"/>
          </a:solidFill>
          <a:ln w="9525">
            <a:solidFill>
              <a:srgbClr val="000000"/>
            </a:solidFill>
            <a:miter lim="800000"/>
            <a:headEnd/>
            <a:tailEnd/>
          </a:ln>
        </p:spPr>
        <p:txBody>
          <a:bodyPr/>
          <a:lstStyle/>
          <a:p>
            <a:pPr algn="ctr">
              <a:spcAft>
                <a:spcPts val="1000"/>
              </a:spcAft>
            </a:pPr>
            <a:r>
              <a:rPr lang="en-US" sz="1100">
                <a:latin typeface="Calibri" pitchFamily="34" charset="0"/>
                <a:cs typeface="Arial" charset="0"/>
              </a:rPr>
              <a:t>Older Readers</a:t>
            </a:r>
            <a:endParaRPr lang="en-US">
              <a:cs typeface="Arial" charset="0"/>
            </a:endParaRPr>
          </a:p>
        </p:txBody>
      </p:sp>
      <p:sp>
        <p:nvSpPr>
          <p:cNvPr id="20488" name="Text Box 9"/>
          <p:cNvSpPr txBox="1">
            <a:spLocks noChangeArrowheads="1"/>
          </p:cNvSpPr>
          <p:nvPr/>
        </p:nvSpPr>
        <p:spPr bwMode="auto">
          <a:xfrm>
            <a:off x="5495925" y="3457575"/>
            <a:ext cx="2251075" cy="601663"/>
          </a:xfrm>
          <a:prstGeom prst="rect">
            <a:avLst/>
          </a:prstGeom>
          <a:solidFill>
            <a:srgbClr val="FFFFFF"/>
          </a:solidFill>
          <a:ln w="9525">
            <a:solidFill>
              <a:srgbClr val="000000"/>
            </a:solidFill>
            <a:miter lim="800000"/>
            <a:headEnd/>
            <a:tailEnd/>
          </a:ln>
        </p:spPr>
        <p:txBody>
          <a:bodyPr/>
          <a:lstStyle/>
          <a:p>
            <a:pPr algn="ctr">
              <a:spcAft>
                <a:spcPts val="1000"/>
              </a:spcAft>
            </a:pPr>
            <a:r>
              <a:rPr lang="en-US" sz="1100">
                <a:latin typeface="Calibri" pitchFamily="34" charset="0"/>
                <a:cs typeface="Arial" charset="0"/>
              </a:rPr>
              <a:t>Independent reading and sharing thoughts with peers verbally or written.</a:t>
            </a:r>
            <a:endParaRPr lang="en-US">
              <a:cs typeface="Arial" charset="0"/>
            </a:endParaRPr>
          </a:p>
        </p:txBody>
      </p:sp>
      <p:sp>
        <p:nvSpPr>
          <p:cNvPr id="20489" name="Text Box 10"/>
          <p:cNvSpPr txBox="1">
            <a:spLocks noChangeArrowheads="1"/>
          </p:cNvSpPr>
          <p:nvPr/>
        </p:nvSpPr>
        <p:spPr bwMode="auto">
          <a:xfrm>
            <a:off x="5402263" y="4251325"/>
            <a:ext cx="2366962" cy="620713"/>
          </a:xfrm>
          <a:prstGeom prst="rect">
            <a:avLst/>
          </a:prstGeom>
          <a:solidFill>
            <a:srgbClr val="FFFFFF"/>
          </a:solidFill>
          <a:ln w="9525">
            <a:solidFill>
              <a:srgbClr val="000000"/>
            </a:solidFill>
            <a:miter lim="800000"/>
            <a:headEnd/>
            <a:tailEnd/>
          </a:ln>
        </p:spPr>
        <p:txBody>
          <a:bodyPr>
            <a:spAutoFit/>
          </a:bodyPr>
          <a:lstStyle/>
          <a:p>
            <a:pPr algn="ctr">
              <a:spcAft>
                <a:spcPts val="1000"/>
              </a:spcAft>
            </a:pPr>
            <a:r>
              <a:rPr lang="en-US" sz="1100">
                <a:latin typeface="Calibri" pitchFamily="34" charset="0"/>
                <a:cs typeface="Arial" charset="0"/>
              </a:rPr>
              <a:t>Model inferencing strategies on more extensive reading specifics.</a:t>
            </a:r>
            <a:endParaRPr lang="en-US">
              <a:cs typeface="Arial" charset="0"/>
            </a:endParaRPr>
          </a:p>
        </p:txBody>
      </p:sp>
      <p:sp>
        <p:nvSpPr>
          <p:cNvPr id="20490" name="Text Box 11"/>
          <p:cNvSpPr txBox="1">
            <a:spLocks noChangeArrowheads="1"/>
          </p:cNvSpPr>
          <p:nvPr/>
        </p:nvSpPr>
        <p:spPr bwMode="auto">
          <a:xfrm>
            <a:off x="5400675" y="4989513"/>
            <a:ext cx="2366963" cy="430212"/>
          </a:xfrm>
          <a:prstGeom prst="rect">
            <a:avLst/>
          </a:prstGeom>
          <a:solidFill>
            <a:srgbClr val="FFFFFF"/>
          </a:solidFill>
          <a:ln w="9525">
            <a:solidFill>
              <a:srgbClr val="000000"/>
            </a:solidFill>
            <a:miter lim="800000"/>
            <a:headEnd/>
            <a:tailEnd/>
          </a:ln>
        </p:spPr>
        <p:txBody>
          <a:bodyPr>
            <a:spAutoFit/>
          </a:bodyPr>
          <a:lstStyle/>
          <a:p>
            <a:pPr algn="ctr">
              <a:spcAft>
                <a:spcPts val="1000"/>
              </a:spcAft>
            </a:pPr>
            <a:r>
              <a:rPr lang="en-US" sz="1100">
                <a:latin typeface="Calibri" pitchFamily="34" charset="0"/>
                <a:cs typeface="Arial" charset="0"/>
              </a:rPr>
              <a:t>Concentrate on comprehension, vocab, text structure, and text feature</a:t>
            </a:r>
            <a:endParaRPr lang="en-US">
              <a:cs typeface="Arial" charset="0"/>
            </a:endParaRPr>
          </a:p>
        </p:txBody>
      </p:sp>
      <p:cxnSp>
        <p:nvCxnSpPr>
          <p:cNvPr id="20491" name="AutoShape 12"/>
          <p:cNvCxnSpPr>
            <a:cxnSpLocks noChangeShapeType="1"/>
          </p:cNvCxnSpPr>
          <p:nvPr/>
        </p:nvCxnSpPr>
        <p:spPr bwMode="auto">
          <a:xfrm>
            <a:off x="4229100" y="1825625"/>
            <a:ext cx="0" cy="176213"/>
          </a:xfrm>
          <a:prstGeom prst="straightConnector1">
            <a:avLst/>
          </a:prstGeom>
          <a:noFill/>
          <a:ln w="9525">
            <a:solidFill>
              <a:srgbClr val="000000"/>
            </a:solidFill>
            <a:round/>
            <a:headEnd/>
            <a:tailEnd type="triangle" w="med" len="med"/>
          </a:ln>
        </p:spPr>
      </p:cxnSp>
      <p:cxnSp>
        <p:nvCxnSpPr>
          <p:cNvPr id="20492" name="AutoShape 13"/>
          <p:cNvCxnSpPr>
            <a:cxnSpLocks noChangeShapeType="1"/>
          </p:cNvCxnSpPr>
          <p:nvPr/>
        </p:nvCxnSpPr>
        <p:spPr bwMode="auto">
          <a:xfrm flipH="1" flipV="1">
            <a:off x="1981200" y="2216150"/>
            <a:ext cx="1562100" cy="9525"/>
          </a:xfrm>
          <a:prstGeom prst="straightConnector1">
            <a:avLst/>
          </a:prstGeom>
          <a:noFill/>
          <a:ln w="9525">
            <a:solidFill>
              <a:srgbClr val="000000"/>
            </a:solidFill>
            <a:round/>
            <a:headEnd/>
            <a:tailEnd/>
          </a:ln>
        </p:spPr>
      </p:cxnSp>
      <p:cxnSp>
        <p:nvCxnSpPr>
          <p:cNvPr id="20493" name="AutoShape 14"/>
          <p:cNvCxnSpPr>
            <a:cxnSpLocks noChangeShapeType="1"/>
          </p:cNvCxnSpPr>
          <p:nvPr/>
        </p:nvCxnSpPr>
        <p:spPr bwMode="auto">
          <a:xfrm>
            <a:off x="1981200" y="2225675"/>
            <a:ext cx="0" cy="685800"/>
          </a:xfrm>
          <a:prstGeom prst="straightConnector1">
            <a:avLst/>
          </a:prstGeom>
          <a:noFill/>
          <a:ln w="9525">
            <a:solidFill>
              <a:srgbClr val="000000"/>
            </a:solidFill>
            <a:round/>
            <a:headEnd/>
            <a:tailEnd type="triangle" w="med" len="med"/>
          </a:ln>
        </p:spPr>
      </p:cxnSp>
      <p:cxnSp>
        <p:nvCxnSpPr>
          <p:cNvPr id="20494" name="AutoShape 15"/>
          <p:cNvCxnSpPr>
            <a:cxnSpLocks noChangeShapeType="1"/>
          </p:cNvCxnSpPr>
          <p:nvPr/>
        </p:nvCxnSpPr>
        <p:spPr bwMode="auto">
          <a:xfrm flipV="1">
            <a:off x="4962525" y="2216150"/>
            <a:ext cx="1543050" cy="9525"/>
          </a:xfrm>
          <a:prstGeom prst="straightConnector1">
            <a:avLst/>
          </a:prstGeom>
          <a:noFill/>
          <a:ln w="9525">
            <a:solidFill>
              <a:srgbClr val="000000"/>
            </a:solidFill>
            <a:round/>
            <a:headEnd/>
            <a:tailEnd/>
          </a:ln>
        </p:spPr>
      </p:cxnSp>
      <p:cxnSp>
        <p:nvCxnSpPr>
          <p:cNvPr id="20495" name="AutoShape 16"/>
          <p:cNvCxnSpPr>
            <a:cxnSpLocks noChangeShapeType="1"/>
          </p:cNvCxnSpPr>
          <p:nvPr/>
        </p:nvCxnSpPr>
        <p:spPr bwMode="auto">
          <a:xfrm>
            <a:off x="6505575" y="2225675"/>
            <a:ext cx="0" cy="685800"/>
          </a:xfrm>
          <a:prstGeom prst="straightConnector1">
            <a:avLst/>
          </a:prstGeom>
          <a:noFill/>
          <a:ln w="9525">
            <a:solidFill>
              <a:srgbClr val="000000"/>
            </a:solidFill>
            <a:round/>
            <a:headEnd/>
            <a:tailEnd type="triangle" w="med" len="med"/>
          </a:ln>
        </p:spPr>
      </p:cxnSp>
      <p:cxnSp>
        <p:nvCxnSpPr>
          <p:cNvPr id="20496" name="AutoShape 17"/>
          <p:cNvCxnSpPr>
            <a:cxnSpLocks noChangeShapeType="1"/>
          </p:cNvCxnSpPr>
          <p:nvPr/>
        </p:nvCxnSpPr>
        <p:spPr bwMode="auto">
          <a:xfrm>
            <a:off x="1914525" y="3244850"/>
            <a:ext cx="0" cy="171450"/>
          </a:xfrm>
          <a:prstGeom prst="straightConnector1">
            <a:avLst/>
          </a:prstGeom>
          <a:noFill/>
          <a:ln w="9525">
            <a:solidFill>
              <a:srgbClr val="000000"/>
            </a:solidFill>
            <a:round/>
            <a:headEnd/>
            <a:tailEnd type="triangle" w="med" len="med"/>
          </a:ln>
        </p:spPr>
      </p:cxnSp>
      <p:cxnSp>
        <p:nvCxnSpPr>
          <p:cNvPr id="20497" name="AutoShape 18"/>
          <p:cNvCxnSpPr>
            <a:cxnSpLocks noChangeShapeType="1"/>
          </p:cNvCxnSpPr>
          <p:nvPr/>
        </p:nvCxnSpPr>
        <p:spPr bwMode="auto">
          <a:xfrm>
            <a:off x="1914525" y="3933825"/>
            <a:ext cx="0" cy="125413"/>
          </a:xfrm>
          <a:prstGeom prst="straightConnector1">
            <a:avLst/>
          </a:prstGeom>
          <a:noFill/>
          <a:ln w="9525">
            <a:solidFill>
              <a:srgbClr val="000000"/>
            </a:solidFill>
            <a:round/>
            <a:headEnd/>
            <a:tailEnd type="triangle" w="med" len="med"/>
          </a:ln>
        </p:spPr>
      </p:cxnSp>
      <p:cxnSp>
        <p:nvCxnSpPr>
          <p:cNvPr id="20498" name="AutoShape 19"/>
          <p:cNvCxnSpPr>
            <a:cxnSpLocks noChangeShapeType="1"/>
          </p:cNvCxnSpPr>
          <p:nvPr/>
        </p:nvCxnSpPr>
        <p:spPr bwMode="auto">
          <a:xfrm>
            <a:off x="1981200" y="4973638"/>
            <a:ext cx="0" cy="138112"/>
          </a:xfrm>
          <a:prstGeom prst="straightConnector1">
            <a:avLst/>
          </a:prstGeom>
          <a:noFill/>
          <a:ln w="9525">
            <a:solidFill>
              <a:srgbClr val="000000"/>
            </a:solidFill>
            <a:round/>
            <a:headEnd/>
            <a:tailEnd type="triangle" w="med" len="med"/>
          </a:ln>
        </p:spPr>
      </p:cxnSp>
      <p:cxnSp>
        <p:nvCxnSpPr>
          <p:cNvPr id="20499" name="AutoShape 20"/>
          <p:cNvCxnSpPr>
            <a:cxnSpLocks noChangeShapeType="1"/>
          </p:cNvCxnSpPr>
          <p:nvPr/>
        </p:nvCxnSpPr>
        <p:spPr bwMode="auto">
          <a:xfrm>
            <a:off x="6562725" y="3300413"/>
            <a:ext cx="0" cy="157162"/>
          </a:xfrm>
          <a:prstGeom prst="straightConnector1">
            <a:avLst/>
          </a:prstGeom>
          <a:noFill/>
          <a:ln w="9525">
            <a:solidFill>
              <a:srgbClr val="000000"/>
            </a:solidFill>
            <a:round/>
            <a:headEnd/>
            <a:tailEnd type="triangle" w="med" len="med"/>
          </a:ln>
        </p:spPr>
      </p:cxnSp>
      <p:cxnSp>
        <p:nvCxnSpPr>
          <p:cNvPr id="20500" name="AutoShape 21"/>
          <p:cNvCxnSpPr>
            <a:cxnSpLocks noChangeShapeType="1"/>
          </p:cNvCxnSpPr>
          <p:nvPr/>
        </p:nvCxnSpPr>
        <p:spPr bwMode="auto">
          <a:xfrm>
            <a:off x="6562725" y="4059238"/>
            <a:ext cx="0" cy="180975"/>
          </a:xfrm>
          <a:prstGeom prst="straightConnector1">
            <a:avLst/>
          </a:prstGeom>
          <a:noFill/>
          <a:ln w="9525">
            <a:solidFill>
              <a:srgbClr val="000000"/>
            </a:solidFill>
            <a:round/>
            <a:headEnd/>
            <a:tailEnd type="triangle" w="med" len="med"/>
          </a:ln>
        </p:spPr>
      </p:cxnSp>
      <p:cxnSp>
        <p:nvCxnSpPr>
          <p:cNvPr id="20501" name="AutoShape 22"/>
          <p:cNvCxnSpPr>
            <a:cxnSpLocks noChangeShapeType="1"/>
          </p:cNvCxnSpPr>
          <p:nvPr/>
        </p:nvCxnSpPr>
        <p:spPr bwMode="auto">
          <a:xfrm>
            <a:off x="6619875" y="4860925"/>
            <a:ext cx="0" cy="117475"/>
          </a:xfrm>
          <a:prstGeom prst="straightConnector1">
            <a:avLst/>
          </a:prstGeom>
          <a:noFill/>
          <a:ln w="9525">
            <a:solidFill>
              <a:srgbClr val="000000"/>
            </a:solidFill>
            <a:round/>
            <a:headEnd/>
            <a:tailEnd type="triangle" w="med" len="med"/>
          </a:ln>
        </p:spPr>
      </p:cxnSp>
      <p:sp>
        <p:nvSpPr>
          <p:cNvPr id="27" name="Title 26"/>
          <p:cNvSpPr>
            <a:spLocks noGrp="1"/>
          </p:cNvSpPr>
          <p:nvPr>
            <p:ph type="title"/>
          </p:nvPr>
        </p:nvSpPr>
        <p:spPr/>
        <p:txBody>
          <a:bodyPr>
            <a:normAutofit fontScale="90000"/>
          </a:bodyPr>
          <a:lstStyle/>
          <a:p>
            <a:pPr algn="ctr" fontAlgn="auto">
              <a:spcAft>
                <a:spcPts val="0"/>
              </a:spcAft>
              <a:defRPr/>
            </a:pPr>
            <a:r>
              <a:rPr lang="en-US" dirty="0" smtClean="0"/>
              <a:t>Transitioning from Emergent to Proficient</a:t>
            </a:r>
            <a:endParaRPr lang="en-US" dirty="0"/>
          </a:p>
        </p:txBody>
      </p:sp>
      <p:sp>
        <p:nvSpPr>
          <p:cNvPr id="20503" name="Content Placeholder 27"/>
          <p:cNvSpPr>
            <a:spLocks noGrp="1"/>
          </p:cNvSpPr>
          <p:nvPr>
            <p:ph idx="1"/>
          </p:nvPr>
        </p:nvSpPr>
        <p:spPr/>
        <p:txBody>
          <a:bodyPr/>
          <a:lstStyle/>
          <a:p>
            <a:pPr>
              <a:buFont typeface="Wingdings 3" pitchFamily="18" charset="2"/>
              <a:buNone/>
            </a:pPr>
            <a:r>
              <a:rPr lang="en-US" smtClean="0"/>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365760" indent="-256032" fontAlgn="auto">
              <a:spcAft>
                <a:spcPts val="0"/>
              </a:spcAft>
              <a:buFont typeface="Wingdings 3"/>
              <a:buChar char=""/>
              <a:defRPr/>
            </a:pPr>
            <a:r>
              <a:rPr lang="en-US" dirty="0" smtClean="0"/>
              <a:t>Seize teachable moments to encourage early inferencing skills. </a:t>
            </a:r>
          </a:p>
          <a:p>
            <a:pPr marL="365760" indent="-256032" fontAlgn="auto">
              <a:spcAft>
                <a:spcPts val="0"/>
              </a:spcAft>
              <a:buFont typeface="Wingdings 3"/>
              <a:buChar char=""/>
              <a:defRPr/>
            </a:pPr>
            <a:endParaRPr lang="en-US" dirty="0" smtClean="0"/>
          </a:p>
          <a:p>
            <a:pPr marL="365760" indent="-256032" fontAlgn="auto">
              <a:spcAft>
                <a:spcPts val="0"/>
              </a:spcAft>
              <a:buFont typeface="Wingdings 3"/>
              <a:buChar char=""/>
              <a:defRPr/>
            </a:pPr>
            <a:r>
              <a:rPr lang="en-US" dirty="0" smtClean="0"/>
              <a:t>Visit eworkshop.on.ca.edu </a:t>
            </a:r>
          </a:p>
          <a:p>
            <a:pPr marL="621792" lvl="1" fontAlgn="auto">
              <a:spcBef>
                <a:spcPts val="324"/>
              </a:spcBef>
              <a:spcAft>
                <a:spcPts val="0"/>
              </a:spcAft>
              <a:buFont typeface="Verdana"/>
              <a:buChar char="◦"/>
              <a:defRPr/>
            </a:pPr>
            <a:r>
              <a:rPr lang="en-US" dirty="0" smtClean="0"/>
              <a:t>Videos and printable information</a:t>
            </a:r>
          </a:p>
          <a:p>
            <a:pPr marL="621792" lvl="1" fontAlgn="auto">
              <a:spcBef>
                <a:spcPts val="324"/>
              </a:spcBef>
              <a:spcAft>
                <a:spcPts val="0"/>
              </a:spcAft>
              <a:buFont typeface="Verdana"/>
              <a:buNone/>
              <a:defRPr/>
            </a:pPr>
            <a:r>
              <a:rPr lang="en-US" i="1" dirty="0" smtClean="0"/>
              <a:t>Visit reading.ecb.org </a:t>
            </a:r>
            <a:r>
              <a:rPr lang="en-US" dirty="0" smtClean="0">
                <a:hlinkClick r:id="rId2"/>
              </a:rPr>
              <a:t>http://reading.ecb.org/temp/read/index.html</a:t>
            </a:r>
            <a:endParaRPr lang="en-US" dirty="0" smtClean="0"/>
          </a:p>
          <a:p>
            <a:pPr marL="365760" indent="-256032" fontAlgn="auto">
              <a:spcAft>
                <a:spcPts val="0"/>
              </a:spcAft>
              <a:buFont typeface="Wingdings 3"/>
              <a:buChar char=""/>
              <a:defRPr/>
            </a:pPr>
            <a:endParaRPr lang="en-US" dirty="0" smtClean="0"/>
          </a:p>
          <a:p>
            <a:pPr marL="365760" indent="-256032" fontAlgn="auto">
              <a:spcAft>
                <a:spcPts val="0"/>
              </a:spcAft>
              <a:buFont typeface="Wingdings 3"/>
              <a:buChar char=""/>
              <a:defRPr/>
            </a:pPr>
            <a:r>
              <a:rPr lang="en-US" dirty="0" smtClean="0"/>
              <a:t>Encourage students/families to participate in their local children’s library story time or book clubs. </a:t>
            </a:r>
          </a:p>
          <a:p>
            <a:pPr marL="365760" indent="-256032" fontAlgn="auto">
              <a:spcAft>
                <a:spcPts val="0"/>
              </a:spcAft>
              <a:buFont typeface="Wingdings 3"/>
              <a:buChar char=""/>
              <a:defRPr/>
            </a:pPr>
            <a:endParaRPr lang="en-US" dirty="0" smtClean="0"/>
          </a:p>
          <a:p>
            <a:pPr marL="365760" indent="-256032" fontAlgn="auto">
              <a:spcAft>
                <a:spcPts val="0"/>
              </a:spcAft>
              <a:buFont typeface="Wingdings 3"/>
              <a:buChar char=""/>
              <a:defRPr/>
            </a:pPr>
            <a:r>
              <a:rPr lang="en-US" dirty="0" smtClean="0"/>
              <a:t>Have a family literacy night.</a:t>
            </a:r>
          </a:p>
          <a:p>
            <a:pPr marL="365760" indent="-256032" fontAlgn="auto">
              <a:spcAft>
                <a:spcPts val="0"/>
              </a:spcAft>
              <a:buFont typeface="Wingdings 3"/>
              <a:buChar char=""/>
              <a:defRPr/>
            </a:pPr>
            <a:endParaRPr lang="en-US" dirty="0" smtClean="0"/>
          </a:p>
          <a:p>
            <a:pPr marL="365760" indent="-256032" fontAlgn="auto">
              <a:spcAft>
                <a:spcPts val="0"/>
              </a:spcAft>
              <a:buFont typeface="Wingdings 3"/>
              <a:buChar char=""/>
              <a:defRPr/>
            </a:pPr>
            <a:endParaRPr lang="en-US" dirty="0" smtClean="0"/>
          </a:p>
          <a:p>
            <a:pPr marL="365760" indent="-256032" fontAlgn="auto">
              <a:spcAft>
                <a:spcPts val="0"/>
              </a:spcAft>
              <a:buFont typeface="Wingdings 3"/>
              <a:buChar char=""/>
              <a:defRPr/>
            </a:pPr>
            <a:endParaRPr lang="en-US" dirty="0"/>
          </a:p>
        </p:txBody>
      </p:sp>
      <p:sp>
        <p:nvSpPr>
          <p:cNvPr id="3" name="Title 2"/>
          <p:cNvSpPr>
            <a:spLocks noGrp="1"/>
          </p:cNvSpPr>
          <p:nvPr>
            <p:ph type="title"/>
          </p:nvPr>
        </p:nvSpPr>
        <p:spPr/>
        <p:txBody>
          <a:bodyPr/>
          <a:lstStyle/>
          <a:p>
            <a:pPr algn="ctr" fontAlgn="auto">
              <a:spcAft>
                <a:spcPts val="0"/>
              </a:spcAft>
              <a:defRPr/>
            </a:pPr>
            <a:r>
              <a:rPr lang="en-US" dirty="0" smtClean="0"/>
              <a:t>Suggestions</a:t>
            </a:r>
            <a:endParaRPr lang="en-US" dirty="0"/>
          </a:p>
        </p:txBody>
      </p:sp>
      <p:pic>
        <p:nvPicPr>
          <p:cNvPr id="21507" name="Picture 2" descr="C:\Users\Jimmy\AppData\Local\Microsoft\Windows\Temporary Internet Files\Content.IE5\FQ3NZ7ED\MC900445594[1].wmf"/>
          <p:cNvPicPr>
            <a:picLocks noChangeAspect="1" noChangeArrowheads="1"/>
          </p:cNvPicPr>
          <p:nvPr/>
        </p:nvPicPr>
        <p:blipFill>
          <a:blip r:embed="rId3"/>
          <a:srcRect/>
          <a:stretch>
            <a:fillRect/>
          </a:stretch>
        </p:blipFill>
        <p:spPr bwMode="auto">
          <a:xfrm>
            <a:off x="7239000" y="5176838"/>
            <a:ext cx="1677988" cy="1681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2" descr="C:\Users\Jimmy\AppData\Local\Microsoft\Windows\Temporary Internet Files\Content.IE5\QV71918V\MC900250922[1].wmf"/>
          <p:cNvPicPr>
            <a:picLocks noChangeAspect="1" noChangeArrowheads="1"/>
          </p:cNvPicPr>
          <p:nvPr/>
        </p:nvPicPr>
        <p:blipFill>
          <a:blip r:embed="rId2"/>
          <a:srcRect/>
          <a:stretch>
            <a:fillRect/>
          </a:stretch>
        </p:blipFill>
        <p:spPr bwMode="auto">
          <a:xfrm>
            <a:off x="7616825" y="4953000"/>
            <a:ext cx="1889125" cy="1905000"/>
          </a:xfrm>
          <a:prstGeom prst="rect">
            <a:avLst/>
          </a:prstGeom>
          <a:noFill/>
          <a:ln w="9525">
            <a:noFill/>
            <a:miter lim="800000"/>
            <a:headEnd/>
            <a:tailEnd/>
          </a:ln>
        </p:spPr>
      </p:pic>
      <p:sp>
        <p:nvSpPr>
          <p:cNvPr id="22530" name="Content Placeholder 1"/>
          <p:cNvSpPr>
            <a:spLocks noGrp="1"/>
          </p:cNvSpPr>
          <p:nvPr>
            <p:ph idx="1"/>
          </p:nvPr>
        </p:nvSpPr>
        <p:spPr/>
        <p:txBody>
          <a:bodyPr/>
          <a:lstStyle/>
          <a:p>
            <a:r>
              <a:rPr lang="en-US" sz="1800" smtClean="0"/>
              <a:t>Fisher, D., Frey, N. &amp; Lapp, D. (2008). Shared 	readings: modeling 	comprehension, vocabulary,</a:t>
            </a:r>
          </a:p>
          <a:p>
            <a:pPr>
              <a:buFont typeface="Wingdings 3" pitchFamily="18" charset="2"/>
              <a:buNone/>
            </a:pPr>
            <a:r>
              <a:rPr lang="en-US" sz="1800" smtClean="0"/>
              <a:t>		text structures, and text features for older readers. </a:t>
            </a:r>
            <a:r>
              <a:rPr lang="en-US" sz="1800" i="1" smtClean="0"/>
              <a:t>The 	Reading Teacher, 61(7), </a:t>
            </a:r>
            <a:r>
              <a:rPr lang="en-US" sz="1800" smtClean="0"/>
              <a:t>548-556.</a:t>
            </a:r>
          </a:p>
          <a:p>
            <a:endParaRPr lang="en-US" sz="1800" smtClean="0"/>
          </a:p>
          <a:p>
            <a:r>
              <a:rPr lang="en-US" sz="1800" smtClean="0"/>
              <a:t>Richards, J.C., and Anderson, N.A. (2003). How do you know? A 	strategy to help emergent</a:t>
            </a:r>
          </a:p>
          <a:p>
            <a:pPr>
              <a:buFont typeface="Wingdings 3" pitchFamily="18" charset="2"/>
              <a:buNone/>
            </a:pPr>
            <a:r>
              <a:rPr lang="en-US" sz="1800" smtClean="0"/>
              <a:t> 		readers make inferences. </a:t>
            </a:r>
            <a:r>
              <a:rPr lang="en-US" sz="1800" i="1" smtClean="0"/>
              <a:t>The Reading Teacher</a:t>
            </a:r>
            <a:r>
              <a:rPr lang="en-US" sz="1800" smtClean="0"/>
              <a:t>, </a:t>
            </a:r>
            <a:r>
              <a:rPr lang="en-US" sz="1800" i="1" smtClean="0"/>
              <a:t>57(3),</a:t>
            </a:r>
            <a:r>
              <a:rPr lang="en-US" sz="1800" smtClean="0"/>
              <a:t> 290-	293.</a:t>
            </a:r>
          </a:p>
          <a:p>
            <a:endParaRPr lang="en-US" sz="1800" smtClean="0"/>
          </a:p>
          <a:p>
            <a:r>
              <a:rPr lang="en-US" sz="1800" smtClean="0"/>
              <a:t>Van Kleeck, A. (2008). Providing preschool foundations for later 	reading comprehension: the importance of and ideas for 	targeting inferencing in storybook-sharing interventions. 	</a:t>
            </a:r>
            <a:r>
              <a:rPr lang="en-US" sz="1800" i="1" smtClean="0"/>
              <a:t>Psychology in the Schools, 45(7), </a:t>
            </a:r>
            <a:r>
              <a:rPr lang="en-US" sz="1800" smtClean="0"/>
              <a:t>627-643</a:t>
            </a:r>
          </a:p>
        </p:txBody>
      </p:sp>
      <p:sp>
        <p:nvSpPr>
          <p:cNvPr id="3" name="Title 2"/>
          <p:cNvSpPr>
            <a:spLocks noGrp="1"/>
          </p:cNvSpPr>
          <p:nvPr>
            <p:ph type="title"/>
          </p:nvPr>
        </p:nvSpPr>
        <p:spPr/>
        <p:txBody>
          <a:bodyPr/>
          <a:lstStyle/>
          <a:p>
            <a:pPr algn="ctr" fontAlgn="auto">
              <a:spcAft>
                <a:spcPts val="0"/>
              </a:spcAft>
              <a:defRPr/>
            </a:pPr>
            <a:r>
              <a:rPr lang="en-US" dirty="0" smtClean="0"/>
              <a:t>References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2.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3.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4.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docProps/app.xml><?xml version="1.0" encoding="utf-8"?>
<Properties xmlns="http://schemas.openxmlformats.org/officeDocument/2006/extended-properties" xmlns:vt="http://schemas.openxmlformats.org/officeDocument/2006/docPropsVTypes">
  <Template>Concourse</Template>
  <TotalTime>441</TotalTime>
  <Words>433</Words>
  <Application>Microsoft Office PowerPoint</Application>
  <PresentationFormat>On-screen Show (4:3)</PresentationFormat>
  <Paragraphs>64</Paragraphs>
  <Slides>9</Slides>
  <Notes>0</Notes>
  <HiddenSlides>0</HiddenSlides>
  <MMClips>0</MMClips>
  <ScaleCrop>false</ScaleCrop>
  <HeadingPairs>
    <vt:vector size="6" baseType="variant">
      <vt:variant>
        <vt:lpstr>Fonts Used</vt:lpstr>
      </vt:variant>
      <vt:variant>
        <vt:i4>8</vt:i4>
      </vt:variant>
      <vt:variant>
        <vt:lpstr>Design Template</vt:lpstr>
      </vt:variant>
      <vt:variant>
        <vt:i4>8</vt:i4>
      </vt:variant>
      <vt:variant>
        <vt:lpstr>Slide Titles</vt:lpstr>
      </vt:variant>
      <vt:variant>
        <vt:i4>9</vt:i4>
      </vt:variant>
    </vt:vector>
  </HeadingPairs>
  <TitlesOfParts>
    <vt:vector size="25" baseType="lpstr">
      <vt:lpstr>Lucida Sans Unicode</vt:lpstr>
      <vt:lpstr>Arial</vt:lpstr>
      <vt:lpstr>Wingdings 3</vt:lpstr>
      <vt:lpstr>Verdana</vt:lpstr>
      <vt:lpstr>Wingdings 2</vt:lpstr>
      <vt:lpstr>Calibri</vt:lpstr>
      <vt:lpstr>Times New Roman</vt:lpstr>
      <vt:lpstr>Symbol</vt:lpstr>
      <vt:lpstr>Concourse</vt:lpstr>
      <vt:lpstr>Concourse</vt:lpstr>
      <vt:lpstr>Concourse</vt:lpstr>
      <vt:lpstr>Concourse</vt:lpstr>
      <vt:lpstr>Concourse</vt:lpstr>
      <vt:lpstr>Concourse</vt:lpstr>
      <vt:lpstr>Concourse</vt:lpstr>
      <vt:lpstr>Concourse</vt:lpstr>
      <vt:lpstr>Slide 1</vt:lpstr>
      <vt:lpstr>Slide 2</vt:lpstr>
      <vt:lpstr>Slide 3</vt:lpstr>
      <vt:lpstr>Slide 4</vt:lpstr>
      <vt:lpstr>Slide 5</vt:lpstr>
      <vt:lpstr>Slide 6</vt:lpstr>
      <vt:lpstr>Slide 7</vt:lpstr>
      <vt:lpstr>Slide 8</vt:lpstr>
      <vt:lpstr>Slide 9</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Shared Readings for Inferencing</dc:title>
  <dc:creator>Jimmy</dc:creator>
  <cp:lastModifiedBy>CH301lab</cp:lastModifiedBy>
  <cp:revision>29</cp:revision>
  <dcterms:created xsi:type="dcterms:W3CDTF">2010-10-10T21:36:59Z</dcterms:created>
  <dcterms:modified xsi:type="dcterms:W3CDTF">2010-10-19T11:35:35Z</dcterms:modified>
</cp:coreProperties>
</file>